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6"/>
  </p:notesMasterIdLst>
  <p:sldIdLst>
    <p:sldId id="256" r:id="rId2"/>
    <p:sldId id="257" r:id="rId3"/>
    <p:sldId id="258" r:id="rId4"/>
    <p:sldId id="265" r:id="rId5"/>
    <p:sldId id="262" r:id="rId6"/>
    <p:sldId id="263" r:id="rId7"/>
    <p:sldId id="264" r:id="rId8"/>
    <p:sldId id="260" r:id="rId9"/>
    <p:sldId id="259" r:id="rId10"/>
    <p:sldId id="261" r:id="rId11"/>
    <p:sldId id="266" r:id="rId12"/>
    <p:sldId id="267"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4" d="100"/>
          <a:sy n="84" d="100"/>
        </p:scale>
        <p:origin x="-18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BA3C94B-DE42-4F3D-9623-9FD1F993A428}" type="datetimeFigureOut">
              <a:rPr lang="en-US"/>
              <a:pPr>
                <a:defRPr/>
              </a:pPr>
              <a:t>3/31/16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76EB6EE-C02F-4AC5-B60F-A05566E56E15}" type="slidenum">
              <a:rPr lang="en-US"/>
              <a:pPr>
                <a:defRPr/>
              </a:pPr>
              <a:t>‹#›</a:t>
            </a:fld>
            <a:endParaRPr lang="en-US"/>
          </a:p>
        </p:txBody>
      </p:sp>
    </p:spTree>
    <p:extLst>
      <p:ext uri="{BB962C8B-B14F-4D97-AF65-F5344CB8AC3E}">
        <p14:creationId xmlns:p14="http://schemas.microsoft.com/office/powerpoint/2010/main" val="12700035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4E67D599-6D42-4516-9131-F2CA39D8C63F}" type="datetime1">
              <a:rPr lang="en-US" smtClean="0"/>
              <a:pPr>
                <a:defRPr/>
              </a:pPr>
              <a:t>3/31/16</a:t>
            </a:fld>
            <a:endParaRPr lang="en-US"/>
          </a:p>
        </p:txBody>
      </p:sp>
      <p:sp>
        <p:nvSpPr>
          <p:cNvPr id="20" name="Footer Placeholder 19"/>
          <p:cNvSpPr>
            <a:spLocks noGrp="1"/>
          </p:cNvSpPr>
          <p:nvPr>
            <p:ph type="ftr" sz="quarter" idx="11"/>
          </p:nvPr>
        </p:nvSpPr>
        <p:spPr/>
        <p:txBody>
          <a:bodyPr/>
          <a:lstStyle>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10" name="Slide Number Placeholder 9"/>
          <p:cNvSpPr>
            <a:spLocks noGrp="1"/>
          </p:cNvSpPr>
          <p:nvPr>
            <p:ph type="sldNum" sz="quarter" idx="12"/>
          </p:nvPr>
        </p:nvSpPr>
        <p:spPr/>
        <p:txBody>
          <a:bodyPr/>
          <a:lstStyle>
            <a:extLst/>
          </a:lstStyle>
          <a:p>
            <a:pPr>
              <a:defRPr/>
            </a:pPr>
            <a:fld id="{FF5AC292-3107-410C-AC19-EEECA29464D9}"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92855020-6401-4E8C-81A8-47DBCFE7D7B3}" type="datetime1">
              <a:rPr lang="en-US" smtClean="0"/>
              <a:pPr>
                <a:defRPr/>
              </a:pPr>
              <a:t>3/31/16</a:t>
            </a:fld>
            <a:endParaRPr lang="en-US"/>
          </a:p>
        </p:txBody>
      </p:sp>
      <p:sp>
        <p:nvSpPr>
          <p:cNvPr id="5" name="Footer Placeholder 4"/>
          <p:cNvSpPr>
            <a:spLocks noGrp="1"/>
          </p:cNvSpPr>
          <p:nvPr>
            <p:ph type="ftr" sz="quarter" idx="11"/>
          </p:nvPr>
        </p:nvSpPr>
        <p:spPr/>
        <p:txBody>
          <a:bodyPr/>
          <a:lstStyle>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6" name="Slide Number Placeholder 5"/>
          <p:cNvSpPr>
            <a:spLocks noGrp="1"/>
          </p:cNvSpPr>
          <p:nvPr>
            <p:ph type="sldNum" sz="quarter" idx="12"/>
          </p:nvPr>
        </p:nvSpPr>
        <p:spPr/>
        <p:txBody>
          <a:bodyPr/>
          <a:lstStyle>
            <a:extLst/>
          </a:lstStyle>
          <a:p>
            <a:pPr>
              <a:defRPr/>
            </a:pPr>
            <a:fld id="{B3A2672B-67DB-44E0-9038-6BC6752A8C3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81C52CBB-F4D0-4388-A1EF-7B9CE2614CE6}" type="datetime1">
              <a:rPr lang="en-US" smtClean="0"/>
              <a:pPr>
                <a:defRPr/>
              </a:pPr>
              <a:t>3/31/16</a:t>
            </a:fld>
            <a:endParaRPr lang="en-US"/>
          </a:p>
        </p:txBody>
      </p:sp>
      <p:sp>
        <p:nvSpPr>
          <p:cNvPr id="5" name="Footer Placeholder 4"/>
          <p:cNvSpPr>
            <a:spLocks noGrp="1"/>
          </p:cNvSpPr>
          <p:nvPr>
            <p:ph type="ftr" sz="quarter" idx="11"/>
          </p:nvPr>
        </p:nvSpPr>
        <p:spPr/>
        <p:txBody>
          <a:bodyPr/>
          <a:lstStyle>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6" name="Slide Number Placeholder 5"/>
          <p:cNvSpPr>
            <a:spLocks noGrp="1"/>
          </p:cNvSpPr>
          <p:nvPr>
            <p:ph type="sldNum" sz="quarter" idx="12"/>
          </p:nvPr>
        </p:nvSpPr>
        <p:spPr/>
        <p:txBody>
          <a:bodyPr/>
          <a:lstStyle>
            <a:extLst/>
          </a:lstStyle>
          <a:p>
            <a:pPr>
              <a:defRPr/>
            </a:pPr>
            <a:fld id="{1A52907A-A104-4153-BB5C-17AC3DA47952}"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4B5F294D-C33E-42DE-806C-7D6224B89EEA}" type="datetime1">
              <a:rPr lang="en-US" smtClean="0"/>
              <a:pPr>
                <a:defRPr/>
              </a:pPr>
              <a:t>3/31/16</a:t>
            </a:fld>
            <a:endParaRPr lang="en-US"/>
          </a:p>
        </p:txBody>
      </p:sp>
      <p:sp>
        <p:nvSpPr>
          <p:cNvPr id="5" name="Footer Placeholder 4"/>
          <p:cNvSpPr>
            <a:spLocks noGrp="1"/>
          </p:cNvSpPr>
          <p:nvPr>
            <p:ph type="ftr" sz="quarter" idx="11"/>
          </p:nvPr>
        </p:nvSpPr>
        <p:spPr/>
        <p:txBody>
          <a:bodyPr/>
          <a:lstStyle>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6" name="Slide Number Placeholder 5"/>
          <p:cNvSpPr>
            <a:spLocks noGrp="1"/>
          </p:cNvSpPr>
          <p:nvPr>
            <p:ph type="sldNum" sz="quarter" idx="12"/>
          </p:nvPr>
        </p:nvSpPr>
        <p:spPr/>
        <p:txBody>
          <a:bodyPr/>
          <a:lstStyle>
            <a:extLst/>
          </a:lstStyle>
          <a:p>
            <a:pPr>
              <a:defRPr/>
            </a:pPr>
            <a:fld id="{EAF7D833-A4BB-4D1E-9977-9F711C40935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3811EC92-565B-43AC-B4CF-D261EC962FE9}" type="datetime1">
              <a:rPr lang="en-US" smtClean="0"/>
              <a:pPr>
                <a:defRPr/>
              </a:pPr>
              <a:t>3/31/16</a:t>
            </a:fld>
            <a:endParaRPr lang="en-US"/>
          </a:p>
        </p:txBody>
      </p:sp>
      <p:sp>
        <p:nvSpPr>
          <p:cNvPr id="5" name="Footer Placeholder 4"/>
          <p:cNvSpPr>
            <a:spLocks noGrp="1"/>
          </p:cNvSpPr>
          <p:nvPr>
            <p:ph type="ftr" sz="quarter" idx="11"/>
          </p:nvPr>
        </p:nvSpPr>
        <p:spPr/>
        <p:txBody>
          <a:bodyPr/>
          <a:lstStyle>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6" name="Slide Number Placeholder 5"/>
          <p:cNvSpPr>
            <a:spLocks noGrp="1"/>
          </p:cNvSpPr>
          <p:nvPr>
            <p:ph type="sldNum" sz="quarter" idx="12"/>
          </p:nvPr>
        </p:nvSpPr>
        <p:spPr/>
        <p:txBody>
          <a:bodyPr/>
          <a:lstStyle>
            <a:extLst/>
          </a:lstStyle>
          <a:p>
            <a:pPr>
              <a:defRPr/>
            </a:pPr>
            <a:fld id="{3437B148-AC8E-420F-8521-DF03A505B00E}"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C37D1D2-4636-44FA-9857-1FCB23B2480A}" type="datetime1">
              <a:rPr lang="en-US" smtClean="0"/>
              <a:pPr>
                <a:defRPr/>
              </a:pPr>
              <a:t>3/31/16</a:t>
            </a:fld>
            <a:endParaRPr lang="en-US"/>
          </a:p>
        </p:txBody>
      </p:sp>
      <p:sp>
        <p:nvSpPr>
          <p:cNvPr id="6" name="Footer Placeholder 5"/>
          <p:cNvSpPr>
            <a:spLocks noGrp="1"/>
          </p:cNvSpPr>
          <p:nvPr>
            <p:ph type="ftr" sz="quarter" idx="11"/>
          </p:nvPr>
        </p:nvSpPr>
        <p:spPr/>
        <p:txBody>
          <a:bodyPr/>
          <a:lstStyle>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7" name="Slide Number Placeholder 6"/>
          <p:cNvSpPr>
            <a:spLocks noGrp="1"/>
          </p:cNvSpPr>
          <p:nvPr>
            <p:ph type="sldNum" sz="quarter" idx="12"/>
          </p:nvPr>
        </p:nvSpPr>
        <p:spPr/>
        <p:txBody>
          <a:bodyPr/>
          <a:lstStyle>
            <a:extLst/>
          </a:lstStyle>
          <a:p>
            <a:pPr>
              <a:defRPr/>
            </a:pPr>
            <a:fld id="{CDA52141-04BB-42E7-9DE2-86F329FAE65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F436C72A-15F1-4D29-ACB7-E3B544F80958}" type="datetime1">
              <a:rPr lang="en-US" smtClean="0"/>
              <a:pPr>
                <a:defRPr/>
              </a:pPr>
              <a:t>3/31/16</a:t>
            </a:fld>
            <a:endParaRPr lang="en-US"/>
          </a:p>
        </p:txBody>
      </p:sp>
      <p:sp>
        <p:nvSpPr>
          <p:cNvPr id="8" name="Footer Placeholder 7"/>
          <p:cNvSpPr>
            <a:spLocks noGrp="1"/>
          </p:cNvSpPr>
          <p:nvPr>
            <p:ph type="ftr" sz="quarter" idx="11"/>
          </p:nvPr>
        </p:nvSpPr>
        <p:spPr/>
        <p:txBody>
          <a:bodyPr/>
          <a:lstStyle>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9" name="Slide Number Placeholder 8"/>
          <p:cNvSpPr>
            <a:spLocks noGrp="1"/>
          </p:cNvSpPr>
          <p:nvPr>
            <p:ph type="sldNum" sz="quarter" idx="12"/>
          </p:nvPr>
        </p:nvSpPr>
        <p:spPr/>
        <p:txBody>
          <a:bodyPr/>
          <a:lstStyle>
            <a:extLst/>
          </a:lstStyle>
          <a:p>
            <a:pPr>
              <a:defRPr/>
            </a:pPr>
            <a:fld id="{F7F4B845-9F85-47B4-9DA7-3553F1AFD96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330E4314-B366-4148-8B81-1CBE5E308228}" type="datetime1">
              <a:rPr lang="en-US" smtClean="0"/>
              <a:pPr>
                <a:defRPr/>
              </a:pPr>
              <a:t>3/31/16</a:t>
            </a:fld>
            <a:endParaRPr lang="en-US"/>
          </a:p>
        </p:txBody>
      </p:sp>
      <p:sp>
        <p:nvSpPr>
          <p:cNvPr id="4" name="Footer Placeholder 3"/>
          <p:cNvSpPr>
            <a:spLocks noGrp="1"/>
          </p:cNvSpPr>
          <p:nvPr>
            <p:ph type="ftr" sz="quarter" idx="11"/>
          </p:nvPr>
        </p:nvSpPr>
        <p:spPr/>
        <p:txBody>
          <a:bodyPr/>
          <a:lstStyle>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5" name="Slide Number Placeholder 4"/>
          <p:cNvSpPr>
            <a:spLocks noGrp="1"/>
          </p:cNvSpPr>
          <p:nvPr>
            <p:ph type="sldNum" sz="quarter" idx="12"/>
          </p:nvPr>
        </p:nvSpPr>
        <p:spPr/>
        <p:txBody>
          <a:bodyPr/>
          <a:lstStyle>
            <a:extLst/>
          </a:lstStyle>
          <a:p>
            <a:pPr>
              <a:defRPr/>
            </a:pPr>
            <a:fld id="{6BADA090-F093-45D5-9829-1241822E57A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510C8432-6B20-46CE-8121-EDB3CCD87B18}" type="datetime1">
              <a:rPr lang="en-US" smtClean="0"/>
              <a:pPr>
                <a:defRPr/>
              </a:pPr>
              <a:t>3/31/16</a:t>
            </a:fld>
            <a:endParaRPr lang="en-US"/>
          </a:p>
        </p:txBody>
      </p:sp>
      <p:sp>
        <p:nvSpPr>
          <p:cNvPr id="3" name="Footer Placeholder 2"/>
          <p:cNvSpPr>
            <a:spLocks noGrp="1"/>
          </p:cNvSpPr>
          <p:nvPr>
            <p:ph type="ftr" sz="quarter" idx="11"/>
          </p:nvPr>
        </p:nvSpPr>
        <p:spPr/>
        <p:txBody>
          <a:bodyPr/>
          <a:lstStyle>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4" name="Slide Number Placeholder 3"/>
          <p:cNvSpPr>
            <a:spLocks noGrp="1"/>
          </p:cNvSpPr>
          <p:nvPr>
            <p:ph type="sldNum" sz="quarter" idx="12"/>
          </p:nvPr>
        </p:nvSpPr>
        <p:spPr/>
        <p:txBody>
          <a:bodyPr/>
          <a:lstStyle>
            <a:extLst/>
          </a:lstStyle>
          <a:p>
            <a:pPr>
              <a:defRPr/>
            </a:pPr>
            <a:fld id="{AEB8B89F-6E31-4EA4-9010-00C39522C4DD}"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0C7FFDA2-1F9A-4E2E-8CFC-48A6A86635D2}" type="datetime1">
              <a:rPr lang="en-US" smtClean="0"/>
              <a:pPr>
                <a:defRPr/>
              </a:pPr>
              <a:t>3/31/16</a:t>
            </a:fld>
            <a:endParaRPr lang="en-US"/>
          </a:p>
        </p:txBody>
      </p:sp>
      <p:sp>
        <p:nvSpPr>
          <p:cNvPr id="6" name="Footer Placeholder 5"/>
          <p:cNvSpPr>
            <a:spLocks noGrp="1"/>
          </p:cNvSpPr>
          <p:nvPr>
            <p:ph type="ftr" sz="quarter" idx="11"/>
          </p:nvPr>
        </p:nvSpPr>
        <p:spPr/>
        <p:txBody>
          <a:bodyPr/>
          <a:lstStyle>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7" name="Slide Number Placeholder 6"/>
          <p:cNvSpPr>
            <a:spLocks noGrp="1"/>
          </p:cNvSpPr>
          <p:nvPr>
            <p:ph type="sldNum" sz="quarter" idx="12"/>
          </p:nvPr>
        </p:nvSpPr>
        <p:spPr/>
        <p:txBody>
          <a:bodyPr/>
          <a:lstStyle>
            <a:extLst/>
          </a:lstStyle>
          <a:p>
            <a:pPr>
              <a:defRPr/>
            </a:pPr>
            <a:fld id="{EC996BD8-5159-493D-925B-E504DBD4A21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A0AE0417-070D-42F0-8126-F08CBC2A1473}" type="datetime1">
              <a:rPr lang="en-US" smtClean="0"/>
              <a:pPr>
                <a:defRPr/>
              </a:pPr>
              <a:t>3/31/16</a:t>
            </a:fld>
            <a:endParaRPr lang="en-US"/>
          </a:p>
        </p:txBody>
      </p:sp>
      <p:sp>
        <p:nvSpPr>
          <p:cNvPr id="6" name="Footer Placeholder 5"/>
          <p:cNvSpPr>
            <a:spLocks noGrp="1"/>
          </p:cNvSpPr>
          <p:nvPr>
            <p:ph type="ftr" sz="quarter" idx="11"/>
          </p:nvPr>
        </p:nvSpPr>
        <p:spPr/>
        <p:txBody>
          <a:bodyPr/>
          <a:lstStyle>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7" name="Slide Number Placeholder 6"/>
          <p:cNvSpPr>
            <a:spLocks noGrp="1"/>
          </p:cNvSpPr>
          <p:nvPr>
            <p:ph type="sldNum" sz="quarter" idx="12"/>
          </p:nvPr>
        </p:nvSpPr>
        <p:spPr/>
        <p:txBody>
          <a:bodyPr/>
          <a:lstStyle>
            <a:extLst/>
          </a:lstStyle>
          <a:p>
            <a:pPr>
              <a:defRPr/>
            </a:pPr>
            <a:fld id="{4D453756-1C21-460C-8601-2BFFC91A7473}"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CBFB4A59-8F1F-4CD0-BDF2-4C9AA61C07EE}" type="datetime1">
              <a:rPr lang="en-US" smtClean="0"/>
              <a:pPr>
                <a:defRPr/>
              </a:pPr>
              <a:t>3/31/16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r>
              <a:rPr lang="en-US" smtClean="0"/>
              <a:t>Standard 9: Making Connections (Students will deepen their understanding of a literary work by relating to its historical background.  Core Value: Engagement of Students as Active Learners</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4C0B054-82DC-4594-B172-4EFF4EF81D1C}"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Introduction to A Tale of Two Cities</a:t>
            </a:r>
            <a:endParaRPr lang="en-US" dirty="0"/>
          </a:p>
        </p:txBody>
      </p:sp>
      <p:sp>
        <p:nvSpPr>
          <p:cNvPr id="3" name="Subtitle 2"/>
          <p:cNvSpPr>
            <a:spLocks noGrp="1"/>
          </p:cNvSpPr>
          <p:nvPr>
            <p:ph type="subTitle" idx="1"/>
          </p:nvPr>
        </p:nvSpPr>
        <p:spPr/>
        <p:txBody>
          <a:bodyPr>
            <a:normAutofit/>
          </a:bodyPr>
          <a:lstStyle/>
          <a:p>
            <a:pPr fontAlgn="auto">
              <a:spcAft>
                <a:spcPts val="0"/>
              </a:spcAft>
              <a:buFont typeface="Wingdings 2"/>
              <a:buNone/>
              <a:defRPr/>
            </a:pPr>
            <a:endParaRPr lang="en-US" dirty="0" smtClean="0"/>
          </a:p>
          <a:p>
            <a:pPr fontAlgn="auto">
              <a:spcAft>
                <a:spcPts val="0"/>
              </a:spcAft>
              <a:buFont typeface="Wingdings 2"/>
              <a:buNone/>
              <a:defRPr/>
            </a:pPr>
            <a:r>
              <a:rPr lang="en-US" dirty="0" smtClean="0"/>
              <a:t>English 9(1)</a:t>
            </a:r>
          </a:p>
          <a:p>
            <a:pPr fontAlgn="auto">
              <a:spcAft>
                <a:spcPts val="0"/>
              </a:spcAft>
              <a:buFont typeface="Wingdings 2"/>
              <a:buNone/>
              <a:defRPr/>
            </a:pPr>
            <a:endParaRPr lang="en-US" dirty="0"/>
          </a:p>
        </p:txBody>
      </p:sp>
      <p:sp>
        <p:nvSpPr>
          <p:cNvPr id="7" name="Footer Placeholder 6"/>
          <p:cNvSpPr>
            <a:spLocks noGrp="1"/>
          </p:cNvSpPr>
          <p:nvPr>
            <p:ph type="ftr" sz="quarter" idx="11"/>
          </p:nvPr>
        </p:nvSpPr>
        <p:spPr>
          <a:xfrm>
            <a:off x="304800" y="6019800"/>
            <a:ext cx="8839200" cy="838200"/>
          </a:xfrm>
        </p:spPr>
        <p:txBody>
          <a:bodyPr/>
          <a:lstStyle/>
          <a:p>
            <a:pPr algn="ctr">
              <a:defRPr/>
            </a:pPr>
            <a:r>
              <a:rPr lang="en-US" dirty="0">
                <a:solidFill>
                  <a:schemeClr val="tx2">
                    <a:lumMod val="50000"/>
                  </a:schemeClr>
                </a:solidFill>
              </a:rPr>
              <a:t>Standard 9: Making Connections (Students will deepen their understanding of a literary work by relating to its historical background.)  Core Value: Engagement of Students as Active Learners</a:t>
            </a:r>
          </a:p>
        </p:txBody>
      </p:sp>
      <p:pic>
        <p:nvPicPr>
          <p:cNvPr id="10247" name="Picture 7" descr="http://02dddd4.netsolhost.com/travelogue/eng_fr81/map002.jpg"/>
          <p:cNvPicPr>
            <a:picLocks noChangeAspect="1" noChangeArrowheads="1"/>
          </p:cNvPicPr>
          <p:nvPr/>
        </p:nvPicPr>
        <p:blipFill>
          <a:blip r:embed="rId2" cstate="print"/>
          <a:srcRect/>
          <a:stretch>
            <a:fillRect/>
          </a:stretch>
        </p:blipFill>
        <p:spPr bwMode="auto">
          <a:xfrm>
            <a:off x="3657600" y="1371600"/>
            <a:ext cx="4800600" cy="4752833"/>
          </a:xfrm>
          <a:prstGeom prst="rect">
            <a:avLst/>
          </a:prstGeom>
          <a:ln>
            <a:noFill/>
          </a:ln>
          <a:effectLst>
            <a:softEdge rad="112500"/>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France</a:t>
            </a:r>
            <a:endParaRPr lang="en-US" dirty="0"/>
          </a:p>
        </p:txBody>
      </p:sp>
      <p:sp>
        <p:nvSpPr>
          <p:cNvPr id="3" name="Content Placeholder 2"/>
          <p:cNvSpPr>
            <a:spLocks noGrp="1"/>
          </p:cNvSpPr>
          <p:nvPr>
            <p:ph idx="1"/>
          </p:nvPr>
        </p:nvSpPr>
        <p:spPr/>
        <p:txBody>
          <a:bodyPr>
            <a:normAutofit fontScale="92500" lnSpcReduction="20000"/>
          </a:bodyPr>
          <a:lstStyle/>
          <a:p>
            <a:pPr fontAlgn="auto">
              <a:spcAft>
                <a:spcPts val="0"/>
              </a:spcAft>
              <a:buFont typeface="Courier New" pitchFamily="49" charset="0"/>
              <a:buChar char="o"/>
              <a:defRPr/>
            </a:pPr>
            <a:r>
              <a:rPr lang="en-US" dirty="0" smtClean="0">
                <a:solidFill>
                  <a:schemeClr val="bg2">
                    <a:lumMod val="25000"/>
                  </a:schemeClr>
                </a:solidFill>
              </a:rPr>
              <a:t>France declared war on Austria, and rumors that the king was guilty of treason turned the people against him. </a:t>
            </a:r>
          </a:p>
          <a:p>
            <a:pPr fontAlgn="auto">
              <a:spcAft>
                <a:spcPts val="0"/>
              </a:spcAft>
              <a:buFont typeface="Wingdings 2"/>
              <a:buChar char=""/>
              <a:defRPr/>
            </a:pPr>
            <a:endParaRPr lang="en-US" dirty="0" smtClean="0">
              <a:solidFill>
                <a:schemeClr val="bg2">
                  <a:lumMod val="25000"/>
                </a:schemeClr>
              </a:solidFill>
            </a:endParaRPr>
          </a:p>
          <a:p>
            <a:pPr fontAlgn="auto">
              <a:spcAft>
                <a:spcPts val="0"/>
              </a:spcAft>
              <a:buFont typeface="Courier New" pitchFamily="49" charset="0"/>
              <a:buChar char="o"/>
              <a:defRPr/>
            </a:pPr>
            <a:r>
              <a:rPr lang="en-US" dirty="0" smtClean="0">
                <a:solidFill>
                  <a:schemeClr val="bg2">
                    <a:lumMod val="25000"/>
                  </a:schemeClr>
                </a:solidFill>
              </a:rPr>
              <a:t>The Republic was declared in 1792, and it became increasingly radicalized until </a:t>
            </a:r>
            <a:r>
              <a:rPr lang="en-US" b="1" dirty="0" err="1" smtClean="0">
                <a:solidFill>
                  <a:schemeClr val="bg2">
                    <a:lumMod val="25000"/>
                  </a:schemeClr>
                </a:solidFill>
              </a:rPr>
              <a:t>Maximilien</a:t>
            </a:r>
            <a:r>
              <a:rPr lang="en-US" b="1" dirty="0" smtClean="0">
                <a:solidFill>
                  <a:schemeClr val="bg2">
                    <a:lumMod val="25000"/>
                  </a:schemeClr>
                </a:solidFill>
              </a:rPr>
              <a:t> Robespierre </a:t>
            </a:r>
            <a:r>
              <a:rPr lang="en-US" dirty="0" smtClean="0">
                <a:solidFill>
                  <a:schemeClr val="bg2">
                    <a:lumMod val="25000"/>
                  </a:schemeClr>
                </a:solidFill>
              </a:rPr>
              <a:t>took control and instituted the Reign of Terror, in which many were </a:t>
            </a:r>
            <a:r>
              <a:rPr lang="en-US" b="1" dirty="0" smtClean="0">
                <a:solidFill>
                  <a:schemeClr val="bg2">
                    <a:lumMod val="25000"/>
                  </a:schemeClr>
                </a:solidFill>
              </a:rPr>
              <a:t>guillotined</a:t>
            </a:r>
            <a:r>
              <a:rPr lang="en-US" dirty="0" smtClean="0">
                <a:solidFill>
                  <a:schemeClr val="bg2">
                    <a:lumMod val="25000"/>
                  </a:schemeClr>
                </a:solidFill>
              </a:rPr>
              <a:t> including </a:t>
            </a:r>
            <a:r>
              <a:rPr lang="en-US" b="1" dirty="0" smtClean="0">
                <a:solidFill>
                  <a:schemeClr val="bg2">
                    <a:lumMod val="25000"/>
                  </a:schemeClr>
                </a:solidFill>
              </a:rPr>
              <a:t>the king and queen. </a:t>
            </a:r>
            <a:r>
              <a:rPr lang="en-US" dirty="0" smtClean="0">
                <a:solidFill>
                  <a:schemeClr val="bg2">
                    <a:lumMod val="25000"/>
                  </a:schemeClr>
                </a:solidFill>
              </a:rPr>
              <a:t>The Revolution drew to a close with the death by guillotine of Robespierre himself in 1794 and the rise to power of Napoleon.</a:t>
            </a:r>
          </a:p>
          <a:p>
            <a:pPr fontAlgn="auto">
              <a:spcAft>
                <a:spcPts val="0"/>
              </a:spcAft>
              <a:buFont typeface="Wingdings 2"/>
              <a:buNone/>
              <a:defRPr/>
            </a:pPr>
            <a:endParaRPr lang="en-US" dirty="0"/>
          </a:p>
        </p:txBody>
      </p:sp>
      <p:sp>
        <p:nvSpPr>
          <p:cNvPr id="4" name="Footer Placeholder 3"/>
          <p:cNvSpPr>
            <a:spLocks noGrp="1"/>
          </p:cNvSpPr>
          <p:nvPr>
            <p:ph type="ftr" sz="quarter" idx="11"/>
          </p:nvPr>
        </p:nvSpPr>
        <p:spPr>
          <a:xfrm>
            <a:off x="0" y="5943600"/>
            <a:ext cx="9144000" cy="533400"/>
          </a:xfrm>
        </p:spPr>
        <p:txBody>
          <a:bodyPr/>
          <a:lstStyle/>
          <a:p>
            <a:pPr>
              <a:defRPr/>
            </a:pPr>
            <a:r>
              <a:rPr lang="en-US" dirty="0">
                <a:solidFill>
                  <a:schemeClr val="bg2">
                    <a:lumMod val="25000"/>
                  </a:schemeClr>
                </a:solidFill>
              </a:rPr>
              <a:t>Standard 9: Making Connections (Students will deepen their understanding of a literary work by relating to its historical background. )</a:t>
            </a:r>
          </a:p>
          <a:p>
            <a:pPr algn="ctr">
              <a:defRPr/>
            </a:pPr>
            <a:r>
              <a:rPr lang="en-US" dirty="0">
                <a:solidFill>
                  <a:schemeClr val="bg2">
                    <a:lumMod val="25000"/>
                  </a:schemeClr>
                </a:solidFill>
              </a:rPr>
              <a:t> Core Value: Engagement of Students as Active Learners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France</a:t>
            </a:r>
            <a:endParaRPr lang="en-US" dirty="0"/>
          </a:p>
        </p:txBody>
      </p:sp>
      <p:sp>
        <p:nvSpPr>
          <p:cNvPr id="6" name="Content Placeholder 5"/>
          <p:cNvSpPr>
            <a:spLocks noGrp="1"/>
          </p:cNvSpPr>
          <p:nvPr>
            <p:ph idx="1"/>
          </p:nvPr>
        </p:nvSpPr>
        <p:spPr/>
        <p:txBody>
          <a:bodyPr>
            <a:normAutofit fontScale="85000" lnSpcReduction="10000"/>
          </a:bodyPr>
          <a:lstStyle/>
          <a:p>
            <a:pPr fontAlgn="auto">
              <a:spcAft>
                <a:spcPts val="0"/>
              </a:spcAft>
              <a:buFont typeface="Wingdings 2"/>
              <a:buNone/>
              <a:defRPr/>
            </a:pPr>
            <a:r>
              <a:rPr lang="en-US" dirty="0" smtClean="0"/>
              <a:t>Political Accomplishments</a:t>
            </a:r>
          </a:p>
          <a:p>
            <a:pPr fontAlgn="auto">
              <a:spcAft>
                <a:spcPts val="0"/>
              </a:spcAft>
              <a:buFont typeface="Wingdings" pitchFamily="2" charset="2"/>
              <a:buChar char="§"/>
              <a:defRPr/>
            </a:pPr>
            <a:r>
              <a:rPr lang="en-US" dirty="0" smtClean="0"/>
              <a:t> Constitutionalism was accepted  </a:t>
            </a:r>
          </a:p>
          <a:p>
            <a:pPr fontAlgn="auto">
              <a:spcAft>
                <a:spcPts val="0"/>
              </a:spcAft>
              <a:buFont typeface="Wingdings" pitchFamily="2" charset="2"/>
              <a:buChar char="§"/>
              <a:defRPr/>
            </a:pPr>
            <a:r>
              <a:rPr lang="en-US" dirty="0" smtClean="0"/>
              <a:t> Democracy Declared(</a:t>
            </a:r>
            <a:r>
              <a:rPr lang="en-US" sz="1900" dirty="0" smtClean="0"/>
              <a:t>It was never really tried, the Dictatorship began in 1799 )</a:t>
            </a:r>
            <a:r>
              <a:rPr lang="en-US" dirty="0" smtClean="0"/>
              <a:t> </a:t>
            </a:r>
          </a:p>
          <a:p>
            <a:pPr fontAlgn="auto">
              <a:spcAft>
                <a:spcPts val="0"/>
              </a:spcAft>
              <a:buFont typeface="Wingdings" pitchFamily="2" charset="2"/>
              <a:buChar char="§"/>
              <a:defRPr/>
            </a:pPr>
            <a:r>
              <a:rPr lang="en-US" dirty="0" smtClean="0"/>
              <a:t> Liberties declared in writing  </a:t>
            </a:r>
            <a:r>
              <a:rPr lang="en-US" sz="1900" dirty="0" smtClean="0"/>
              <a:t>(equality and security were </a:t>
            </a:r>
            <a:r>
              <a:rPr lang="en-US" sz="1900" dirty="0" err="1" smtClean="0"/>
              <a:t>prefered</a:t>
            </a:r>
            <a:r>
              <a:rPr lang="en-US" sz="1900" dirty="0" smtClean="0"/>
              <a:t> to liberty (1799) </a:t>
            </a:r>
            <a:r>
              <a:rPr lang="en-US" dirty="0" smtClean="0"/>
              <a:t> </a:t>
            </a:r>
          </a:p>
          <a:p>
            <a:pPr fontAlgn="auto">
              <a:spcAft>
                <a:spcPts val="0"/>
              </a:spcAft>
              <a:buFont typeface="Wingdings" pitchFamily="2" charset="2"/>
              <a:buChar char="§"/>
              <a:defRPr/>
            </a:pPr>
            <a:r>
              <a:rPr lang="en-US" dirty="0" smtClean="0"/>
              <a:t> Right to Property declared</a:t>
            </a:r>
          </a:p>
          <a:p>
            <a:pPr fontAlgn="auto">
              <a:spcAft>
                <a:spcPts val="0"/>
              </a:spcAft>
              <a:buFont typeface="Wingdings 2"/>
              <a:buNone/>
              <a:defRPr/>
            </a:pPr>
            <a:endParaRPr lang="en-US" dirty="0" smtClean="0"/>
          </a:p>
          <a:p>
            <a:pPr fontAlgn="auto">
              <a:spcAft>
                <a:spcPts val="0"/>
              </a:spcAft>
              <a:buFont typeface="Wingdings 2"/>
              <a:buNone/>
              <a:defRPr/>
            </a:pPr>
            <a:r>
              <a:rPr lang="en-US" dirty="0" smtClean="0"/>
              <a:t>It can justly be said that most of the promises made by the Third Estate and contained in the Declaration of the Rights of Man and Citizen were not carried out.</a:t>
            </a:r>
            <a:endParaRPr lang="en-US" dirty="0"/>
          </a:p>
        </p:txBody>
      </p:sp>
      <p:sp>
        <p:nvSpPr>
          <p:cNvPr id="4" name="Footer Placeholder 3"/>
          <p:cNvSpPr>
            <a:spLocks noGrp="1"/>
          </p:cNvSpPr>
          <p:nvPr>
            <p:ph type="ftr" sz="quarter" idx="11"/>
          </p:nvPr>
        </p:nvSpPr>
        <p:spPr>
          <a:xfrm>
            <a:off x="0" y="5943600"/>
            <a:ext cx="9144000" cy="533400"/>
          </a:xfrm>
        </p:spPr>
        <p:txBody>
          <a:bodyPr/>
          <a:lstStyle/>
          <a:p>
            <a:pPr>
              <a:defRPr/>
            </a:pPr>
            <a:r>
              <a:rPr lang="en-US" dirty="0">
                <a:solidFill>
                  <a:schemeClr val="bg2">
                    <a:lumMod val="25000"/>
                  </a:schemeClr>
                </a:solidFill>
              </a:rPr>
              <a:t>Standard 9: Making Connections (Students will deepen their understanding of a literary work by relating to its historical background. )</a:t>
            </a:r>
          </a:p>
          <a:p>
            <a:pPr algn="ctr">
              <a:defRPr/>
            </a:pPr>
            <a:r>
              <a:rPr lang="en-US" dirty="0">
                <a:solidFill>
                  <a:schemeClr val="bg2">
                    <a:lumMod val="25000"/>
                  </a:schemeClr>
                </a:solidFill>
              </a:rPr>
              <a:t> Core Value: Engagement of Students as Active Learners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France</a:t>
            </a:r>
            <a:endParaRPr lang="en-US" dirty="0"/>
          </a:p>
        </p:txBody>
      </p:sp>
      <p:sp>
        <p:nvSpPr>
          <p:cNvPr id="21508" name="Content Placeholder 5"/>
          <p:cNvSpPr>
            <a:spLocks noGrp="1"/>
          </p:cNvSpPr>
          <p:nvPr>
            <p:ph idx="1"/>
          </p:nvPr>
        </p:nvSpPr>
        <p:spPr>
          <a:xfrm>
            <a:off x="457200" y="1600200"/>
            <a:ext cx="8686800" cy="4525963"/>
          </a:xfrm>
        </p:spPr>
        <p:txBody>
          <a:bodyPr/>
          <a:lstStyle/>
          <a:p>
            <a:pPr>
              <a:buFont typeface="Wingdings 2" pitchFamily="18" charset="2"/>
              <a:buNone/>
            </a:pPr>
            <a:r>
              <a:rPr lang="en-US" b="1" smtClean="0"/>
              <a:t>ECONOMIC</a:t>
            </a:r>
            <a:r>
              <a:rPr lang="en-US" smtClean="0"/>
              <a:t> </a:t>
            </a:r>
            <a:r>
              <a:rPr lang="en-US" b="1" smtClean="0"/>
              <a:t>ACCOMPLISHMENTS</a:t>
            </a:r>
          </a:p>
          <a:p>
            <a:pPr>
              <a:buFont typeface="Wingdings 2" pitchFamily="18" charset="2"/>
              <a:buNone/>
            </a:pPr>
            <a:r>
              <a:rPr lang="en-US" smtClean="0"/>
              <a:t>Free land was a reality  (Only for those with money)  </a:t>
            </a:r>
          </a:p>
          <a:p>
            <a:pPr>
              <a:buFont typeface="Wingdings 2" pitchFamily="18" charset="2"/>
              <a:buNone/>
            </a:pPr>
            <a:endParaRPr lang="en-US" smtClean="0"/>
          </a:p>
          <a:p>
            <a:pPr>
              <a:buFont typeface="Wingdings 2" pitchFamily="18" charset="2"/>
              <a:buNone/>
            </a:pPr>
            <a:r>
              <a:rPr lang="en-US" smtClean="0"/>
              <a:t>Workers acquired rights  (But not to organize or strike)</a:t>
            </a:r>
          </a:p>
          <a:p>
            <a:pPr>
              <a:buFont typeface="Wingdings 2" pitchFamily="18" charset="2"/>
              <a:buNone/>
            </a:pPr>
            <a:endParaRPr lang="en-US" smtClean="0"/>
          </a:p>
        </p:txBody>
      </p:sp>
      <p:sp>
        <p:nvSpPr>
          <p:cNvPr id="4" name="Footer Placeholder 3"/>
          <p:cNvSpPr>
            <a:spLocks noGrp="1"/>
          </p:cNvSpPr>
          <p:nvPr>
            <p:ph type="ftr" sz="quarter" idx="11"/>
          </p:nvPr>
        </p:nvSpPr>
        <p:spPr>
          <a:xfrm>
            <a:off x="0" y="5943600"/>
            <a:ext cx="9144000" cy="533400"/>
          </a:xfrm>
        </p:spPr>
        <p:txBody>
          <a:bodyPr/>
          <a:lstStyle/>
          <a:p>
            <a:pPr>
              <a:defRPr/>
            </a:pPr>
            <a:r>
              <a:rPr lang="en-US" dirty="0">
                <a:solidFill>
                  <a:schemeClr val="bg2">
                    <a:lumMod val="25000"/>
                  </a:schemeClr>
                </a:solidFill>
              </a:rPr>
              <a:t>Standard 9: Making Connections (Students will deepen their understanding of a literary work by relating to its historical background. )</a:t>
            </a:r>
          </a:p>
          <a:p>
            <a:pPr algn="ctr">
              <a:defRPr/>
            </a:pPr>
            <a:r>
              <a:rPr lang="en-US" dirty="0">
                <a:solidFill>
                  <a:schemeClr val="bg2">
                    <a:lumMod val="25000"/>
                  </a:schemeClr>
                </a:solidFill>
              </a:rPr>
              <a:t> Core Value: Engagement of Students as Active Learners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France</a:t>
            </a:r>
            <a:endParaRPr lang="en-US" dirty="0"/>
          </a:p>
        </p:txBody>
      </p:sp>
      <p:sp>
        <p:nvSpPr>
          <p:cNvPr id="22532" name="Content Placeholder 5"/>
          <p:cNvSpPr>
            <a:spLocks noGrp="1"/>
          </p:cNvSpPr>
          <p:nvPr>
            <p:ph idx="1"/>
          </p:nvPr>
        </p:nvSpPr>
        <p:spPr>
          <a:xfrm>
            <a:off x="457200" y="1600200"/>
            <a:ext cx="8686800" cy="4525963"/>
          </a:xfrm>
        </p:spPr>
        <p:txBody>
          <a:bodyPr/>
          <a:lstStyle/>
          <a:p>
            <a:pPr>
              <a:buFont typeface="Wingdings 2" pitchFamily="18" charset="2"/>
              <a:buNone/>
            </a:pPr>
            <a:r>
              <a:rPr lang="en-US" b="1" smtClean="0"/>
              <a:t>SOCIAL ACCOMPLISHMENTS</a:t>
            </a:r>
          </a:p>
          <a:p>
            <a:pPr>
              <a:buFont typeface="Wingdings 2" pitchFamily="18" charset="2"/>
              <a:buNone/>
            </a:pPr>
            <a:r>
              <a:rPr lang="en-US" smtClean="0"/>
              <a:t>Bourgeoisie replaced clergy &amp; nobles  (Common man was left out)  </a:t>
            </a:r>
          </a:p>
          <a:p>
            <a:pPr>
              <a:buFont typeface="Wingdings 2" pitchFamily="18" charset="2"/>
              <a:buNone/>
            </a:pPr>
            <a:endParaRPr lang="en-US" smtClean="0"/>
          </a:p>
          <a:p>
            <a:pPr>
              <a:buFont typeface="Wingdings 2" pitchFamily="18" charset="2"/>
              <a:buNone/>
            </a:pPr>
            <a:r>
              <a:rPr lang="en-US" smtClean="0"/>
              <a:t>Social reforms passed in Legislature  (Not applied to "real" life)</a:t>
            </a:r>
          </a:p>
          <a:p>
            <a:pPr>
              <a:buFont typeface="Wingdings 2" pitchFamily="18" charset="2"/>
              <a:buNone/>
            </a:pPr>
            <a:endParaRPr lang="en-US" smtClean="0"/>
          </a:p>
        </p:txBody>
      </p:sp>
      <p:sp>
        <p:nvSpPr>
          <p:cNvPr id="4" name="Footer Placeholder 3"/>
          <p:cNvSpPr>
            <a:spLocks noGrp="1"/>
          </p:cNvSpPr>
          <p:nvPr>
            <p:ph type="ftr" sz="quarter" idx="11"/>
          </p:nvPr>
        </p:nvSpPr>
        <p:spPr>
          <a:xfrm>
            <a:off x="0" y="5943600"/>
            <a:ext cx="9144000" cy="533400"/>
          </a:xfrm>
        </p:spPr>
        <p:txBody>
          <a:bodyPr/>
          <a:lstStyle/>
          <a:p>
            <a:pPr>
              <a:defRPr/>
            </a:pPr>
            <a:r>
              <a:rPr lang="en-US" dirty="0">
                <a:solidFill>
                  <a:schemeClr val="bg2">
                    <a:lumMod val="25000"/>
                  </a:schemeClr>
                </a:solidFill>
              </a:rPr>
              <a:t>Standard 9: Making Connections (Students will deepen their understanding of a literary work by relating to its historical background. )</a:t>
            </a:r>
          </a:p>
          <a:p>
            <a:pPr algn="ctr">
              <a:defRPr/>
            </a:pPr>
            <a:r>
              <a:rPr lang="en-US" dirty="0">
                <a:solidFill>
                  <a:schemeClr val="bg2">
                    <a:lumMod val="25000"/>
                  </a:schemeClr>
                </a:solidFill>
              </a:rPr>
              <a:t> Core Value: Engagement of Students as Active Learners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France</a:t>
            </a:r>
            <a:endParaRPr lang="en-US" dirty="0"/>
          </a:p>
        </p:txBody>
      </p:sp>
      <p:sp>
        <p:nvSpPr>
          <p:cNvPr id="23556" name="Content Placeholder 5"/>
          <p:cNvSpPr>
            <a:spLocks noGrp="1"/>
          </p:cNvSpPr>
          <p:nvPr>
            <p:ph idx="1"/>
          </p:nvPr>
        </p:nvSpPr>
        <p:spPr>
          <a:xfrm>
            <a:off x="457200" y="1600200"/>
            <a:ext cx="8686800" cy="4525963"/>
          </a:xfrm>
        </p:spPr>
        <p:txBody>
          <a:bodyPr/>
          <a:lstStyle/>
          <a:p>
            <a:pPr>
              <a:buFont typeface="Wingdings 2" pitchFamily="18" charset="2"/>
              <a:buNone/>
            </a:pPr>
            <a:r>
              <a:rPr lang="en-US" b="1" smtClean="0"/>
              <a:t>RELIGIOUS ACCOMPLISHMENTS</a:t>
            </a:r>
          </a:p>
          <a:p>
            <a:pPr>
              <a:buFont typeface="Wingdings 2" pitchFamily="18" charset="2"/>
              <a:buNone/>
            </a:pPr>
            <a:endParaRPr lang="en-US" smtClean="0"/>
          </a:p>
          <a:p>
            <a:pPr>
              <a:buFont typeface="Wingdings 2" pitchFamily="18" charset="2"/>
              <a:buNone/>
            </a:pPr>
            <a:r>
              <a:rPr lang="en-US" smtClean="0"/>
              <a:t>France was still Catholic  (No religious freedom, strong anti-Protestant &amp; anti-semitic feelings arose)  </a:t>
            </a:r>
          </a:p>
        </p:txBody>
      </p:sp>
      <p:sp>
        <p:nvSpPr>
          <p:cNvPr id="4" name="Footer Placeholder 3"/>
          <p:cNvSpPr>
            <a:spLocks noGrp="1"/>
          </p:cNvSpPr>
          <p:nvPr>
            <p:ph type="ftr" sz="quarter" idx="11"/>
          </p:nvPr>
        </p:nvSpPr>
        <p:spPr>
          <a:xfrm>
            <a:off x="0" y="5943600"/>
            <a:ext cx="9144000" cy="533400"/>
          </a:xfrm>
        </p:spPr>
        <p:txBody>
          <a:bodyPr/>
          <a:lstStyle/>
          <a:p>
            <a:pPr>
              <a:defRPr/>
            </a:pPr>
            <a:r>
              <a:rPr lang="en-US" dirty="0">
                <a:solidFill>
                  <a:schemeClr val="bg2">
                    <a:lumMod val="25000"/>
                  </a:schemeClr>
                </a:solidFill>
              </a:rPr>
              <a:t>Standard 9: Making Connections (Students will deepen their understanding of a literary work by relating to its historical background. )</a:t>
            </a:r>
          </a:p>
          <a:p>
            <a:pPr algn="ctr">
              <a:defRPr/>
            </a:pPr>
            <a:r>
              <a:rPr lang="en-US" dirty="0">
                <a:solidFill>
                  <a:schemeClr val="bg2">
                    <a:lumMod val="25000"/>
                  </a:schemeClr>
                </a:solidFill>
              </a:rPr>
              <a:t> Core Value: Engagement of Students as Active Learners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err="1" smtClean="0"/>
              <a:t>lONDON</a:t>
            </a:r>
            <a:endParaRPr lang="en-US" dirty="0"/>
          </a:p>
        </p:txBody>
      </p:sp>
      <p:sp>
        <p:nvSpPr>
          <p:cNvPr id="3" name="Content Placeholder 2"/>
          <p:cNvSpPr>
            <a:spLocks noGrp="1"/>
          </p:cNvSpPr>
          <p:nvPr>
            <p:ph idx="1"/>
          </p:nvPr>
        </p:nvSpPr>
        <p:spPr>
          <a:xfrm>
            <a:off x="0" y="1447800"/>
            <a:ext cx="8686800" cy="4525963"/>
          </a:xfrm>
        </p:spPr>
        <p:txBody>
          <a:bodyPr>
            <a:normAutofit fontScale="85000" lnSpcReduction="20000"/>
          </a:bodyPr>
          <a:lstStyle/>
          <a:p>
            <a:pPr fontAlgn="auto">
              <a:spcAft>
                <a:spcPts val="0"/>
              </a:spcAft>
              <a:buFont typeface="Wingdings 2"/>
              <a:buNone/>
              <a:defRPr/>
            </a:pPr>
            <a:r>
              <a:rPr lang="en-US" dirty="0" smtClean="0"/>
              <a:t>   Victorian London was the largest, most spectacular city in the world. </a:t>
            </a:r>
          </a:p>
          <a:p>
            <a:pPr fontAlgn="auto">
              <a:spcAft>
                <a:spcPts val="0"/>
              </a:spcAft>
              <a:buFont typeface="Wingdings 2"/>
              <a:buNone/>
              <a:defRPr/>
            </a:pPr>
            <a:endParaRPr lang="en-US" dirty="0" smtClean="0"/>
          </a:p>
          <a:p>
            <a:pPr fontAlgn="auto">
              <a:spcAft>
                <a:spcPts val="0"/>
              </a:spcAft>
              <a:buFont typeface="Wingdings 2"/>
              <a:buNone/>
              <a:defRPr/>
            </a:pPr>
            <a:r>
              <a:rPr lang="en-US" dirty="0" smtClean="0"/>
              <a:t>   While Britain was experiencing </a:t>
            </a:r>
          </a:p>
          <a:p>
            <a:pPr fontAlgn="auto">
              <a:spcAft>
                <a:spcPts val="0"/>
              </a:spcAft>
              <a:buFont typeface="Wingdings 2"/>
              <a:buNone/>
              <a:defRPr/>
            </a:pPr>
            <a:r>
              <a:rPr lang="en-US" dirty="0" smtClean="0"/>
              <a:t>   the Industrial Revolution, its capital </a:t>
            </a:r>
          </a:p>
          <a:p>
            <a:pPr fontAlgn="auto">
              <a:spcAft>
                <a:spcPts val="0"/>
              </a:spcAft>
              <a:buFont typeface="Wingdings 2"/>
              <a:buNone/>
              <a:defRPr/>
            </a:pPr>
            <a:r>
              <a:rPr lang="en-US" dirty="0" smtClean="0"/>
              <a:t>   was both reaping the benefits and </a:t>
            </a:r>
          </a:p>
          <a:p>
            <a:pPr fontAlgn="auto">
              <a:spcAft>
                <a:spcPts val="0"/>
              </a:spcAft>
              <a:buFont typeface="Wingdings 2"/>
              <a:buNone/>
              <a:defRPr/>
            </a:pPr>
            <a:r>
              <a:rPr lang="en-US" dirty="0" smtClean="0"/>
              <a:t>   suffering the consequences. </a:t>
            </a:r>
          </a:p>
          <a:p>
            <a:pPr fontAlgn="auto">
              <a:spcAft>
                <a:spcPts val="0"/>
              </a:spcAft>
              <a:buFont typeface="Wingdings 2"/>
              <a:buNone/>
              <a:defRPr/>
            </a:pPr>
            <a:endParaRPr lang="en-US" dirty="0" smtClean="0"/>
          </a:p>
          <a:p>
            <a:pPr fontAlgn="auto">
              <a:spcAft>
                <a:spcPts val="0"/>
              </a:spcAft>
              <a:buFont typeface="Wingdings 2"/>
              <a:buNone/>
              <a:defRPr/>
            </a:pPr>
            <a:r>
              <a:rPr lang="en-US" dirty="0" smtClean="0"/>
              <a:t>    In 1800 the population of London was around a million souls. That number would swell to 4.5 million by 1880.</a:t>
            </a:r>
            <a:endParaRPr lang="en-US" dirty="0"/>
          </a:p>
        </p:txBody>
      </p:sp>
      <p:sp>
        <p:nvSpPr>
          <p:cNvPr id="4" name="Footer Placeholder 3"/>
          <p:cNvSpPr>
            <a:spLocks noGrp="1"/>
          </p:cNvSpPr>
          <p:nvPr>
            <p:ph type="ftr" sz="quarter" idx="11"/>
          </p:nvPr>
        </p:nvSpPr>
        <p:spPr>
          <a:xfrm>
            <a:off x="304800" y="6172200"/>
            <a:ext cx="8839200" cy="441325"/>
          </a:xfrm>
        </p:spPr>
        <p:txBody>
          <a:bodyPr/>
          <a:lstStyle/>
          <a:p>
            <a:pPr algn="ctr">
              <a:defRPr/>
            </a:pPr>
            <a:r>
              <a:rPr lang="en-US" dirty="0">
                <a:solidFill>
                  <a:schemeClr val="bg2">
                    <a:lumMod val="10000"/>
                  </a:schemeClr>
                </a:solidFill>
              </a:rPr>
              <a:t>Standard 9: Making Connections (Students will deepen their understanding of a literary work by relating to its historical background.)  Core Value: Engagement of Students as Active Learners</a:t>
            </a:r>
          </a:p>
        </p:txBody>
      </p:sp>
      <p:pic>
        <p:nvPicPr>
          <p:cNvPr id="11269" name="Picture 2"/>
          <p:cNvPicPr>
            <a:picLocks noChangeAspect="1" noChangeArrowheads="1"/>
          </p:cNvPicPr>
          <p:nvPr/>
        </p:nvPicPr>
        <p:blipFill>
          <a:blip r:embed="rId2" cstate="print"/>
          <a:srcRect/>
          <a:stretch>
            <a:fillRect/>
          </a:stretch>
        </p:blipFill>
        <p:spPr bwMode="auto">
          <a:xfrm>
            <a:off x="5486400" y="2133600"/>
            <a:ext cx="3048000" cy="2743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London</a:t>
            </a:r>
            <a:endParaRPr lang="en-US" dirty="0"/>
          </a:p>
        </p:txBody>
      </p:sp>
      <p:sp>
        <p:nvSpPr>
          <p:cNvPr id="12291" name="Content Placeholder 2"/>
          <p:cNvSpPr>
            <a:spLocks noGrp="1"/>
          </p:cNvSpPr>
          <p:nvPr>
            <p:ph idx="1"/>
          </p:nvPr>
        </p:nvSpPr>
        <p:spPr/>
        <p:txBody>
          <a:bodyPr/>
          <a:lstStyle/>
          <a:p>
            <a:pPr>
              <a:buFont typeface="Wingdings 2" pitchFamily="18" charset="2"/>
              <a:buNone/>
            </a:pPr>
            <a:r>
              <a:rPr lang="en-US" smtClean="0"/>
              <a:t>The price of this explosive growth and domination of world trade was untold squalor and filth.</a:t>
            </a:r>
          </a:p>
        </p:txBody>
      </p:sp>
      <p:sp>
        <p:nvSpPr>
          <p:cNvPr id="4" name="Footer Placeholder 3"/>
          <p:cNvSpPr>
            <a:spLocks noGrp="1"/>
          </p:cNvSpPr>
          <p:nvPr>
            <p:ph type="ftr" sz="quarter" idx="11"/>
          </p:nvPr>
        </p:nvSpPr>
        <p:spPr>
          <a:xfrm>
            <a:off x="-228600" y="5943600"/>
            <a:ext cx="9144000" cy="685800"/>
          </a:xfrm>
        </p:spPr>
        <p:txBody>
          <a:bodyPr/>
          <a:lstStyle/>
          <a:p>
            <a:pPr>
              <a:defRPr/>
            </a:pPr>
            <a:r>
              <a:rPr lang="en-US" dirty="0">
                <a:solidFill>
                  <a:schemeClr val="bg2">
                    <a:lumMod val="10000"/>
                  </a:schemeClr>
                </a:solidFill>
              </a:rPr>
              <a:t>Standard 9: Making Connections (Students will deepen their understanding of a literary work by relating to its historical background.) </a:t>
            </a:r>
          </a:p>
          <a:p>
            <a:pPr algn="ctr">
              <a:defRPr/>
            </a:pPr>
            <a:r>
              <a:rPr lang="en-US" dirty="0">
                <a:solidFill>
                  <a:schemeClr val="bg2">
                    <a:lumMod val="10000"/>
                  </a:schemeClr>
                </a:solidFill>
              </a:rPr>
              <a:t> Core Value: Engagement of Students as Active Learners</a:t>
            </a:r>
          </a:p>
        </p:txBody>
      </p:sp>
      <p:pic>
        <p:nvPicPr>
          <p:cNvPr id="12293" name="Picture 2"/>
          <p:cNvPicPr>
            <a:picLocks noChangeAspect="1" noChangeArrowheads="1"/>
          </p:cNvPicPr>
          <p:nvPr/>
        </p:nvPicPr>
        <p:blipFill>
          <a:blip r:embed="rId2" cstate="print"/>
          <a:srcRect/>
          <a:stretch>
            <a:fillRect/>
          </a:stretch>
        </p:blipFill>
        <p:spPr bwMode="auto">
          <a:xfrm>
            <a:off x="3048000" y="2667000"/>
            <a:ext cx="2900363" cy="29940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London</a:t>
            </a:r>
            <a:endParaRPr lang="en-US" dirty="0"/>
          </a:p>
        </p:txBody>
      </p:sp>
      <p:sp>
        <p:nvSpPr>
          <p:cNvPr id="3" name="Content Placeholder 2"/>
          <p:cNvSpPr>
            <a:spLocks noGrp="1"/>
          </p:cNvSpPr>
          <p:nvPr>
            <p:ph idx="1"/>
          </p:nvPr>
        </p:nvSpPr>
        <p:spPr/>
        <p:txBody>
          <a:bodyPr>
            <a:normAutofit fontScale="85000" lnSpcReduction="20000"/>
          </a:bodyPr>
          <a:lstStyle/>
          <a:p>
            <a:pPr fontAlgn="auto">
              <a:spcAft>
                <a:spcPts val="0"/>
              </a:spcAft>
              <a:buFont typeface="Wingdings 2"/>
              <a:buNone/>
              <a:defRPr/>
            </a:pPr>
            <a:r>
              <a:rPr lang="en-US" dirty="0" smtClean="0"/>
              <a:t>    Dark, circuitous alleys coupled with tall, shadowy buildings and the ever-present shroud of fog made London a criminal's paradise. </a:t>
            </a:r>
          </a:p>
          <a:p>
            <a:pPr fontAlgn="auto">
              <a:spcAft>
                <a:spcPts val="0"/>
              </a:spcAft>
              <a:buFont typeface="Wingdings 2"/>
              <a:buNone/>
              <a:defRPr/>
            </a:pPr>
            <a:endParaRPr lang="en-US" dirty="0" smtClean="0"/>
          </a:p>
          <a:p>
            <a:pPr fontAlgn="auto">
              <a:spcAft>
                <a:spcPts val="0"/>
              </a:spcAft>
              <a:buFont typeface="Wingdings 2"/>
              <a:buNone/>
              <a:defRPr/>
            </a:pPr>
            <a:r>
              <a:rPr lang="en-US" dirty="0" smtClean="0"/>
              <a:t>    Outrageous murders, robberies and assaults of all kinds were commonplace. </a:t>
            </a:r>
          </a:p>
          <a:p>
            <a:pPr fontAlgn="auto">
              <a:spcAft>
                <a:spcPts val="0"/>
              </a:spcAft>
              <a:buFont typeface="Wingdings 2"/>
              <a:buNone/>
              <a:defRPr/>
            </a:pPr>
            <a:endParaRPr lang="en-US" dirty="0" smtClean="0"/>
          </a:p>
          <a:p>
            <a:pPr fontAlgn="auto">
              <a:spcAft>
                <a:spcPts val="0"/>
              </a:spcAft>
              <a:buFont typeface="Wingdings 2"/>
              <a:buNone/>
              <a:defRPr/>
            </a:pPr>
            <a:r>
              <a:rPr lang="en-US" dirty="0" smtClean="0"/>
              <a:t>    There was no organized law enforcement to speak of - the idea of a uniformed policeman patrolling the streets in order to prevent crime was considered too French  and an insult to the Englishman's liberty.  </a:t>
            </a:r>
            <a:endParaRPr lang="en-US" dirty="0"/>
          </a:p>
        </p:txBody>
      </p:sp>
      <p:sp>
        <p:nvSpPr>
          <p:cNvPr id="4" name="Footer Placeholder 3"/>
          <p:cNvSpPr>
            <a:spLocks noGrp="1"/>
          </p:cNvSpPr>
          <p:nvPr>
            <p:ph type="ftr" sz="quarter" idx="11"/>
          </p:nvPr>
        </p:nvSpPr>
        <p:spPr>
          <a:xfrm>
            <a:off x="0" y="6248400"/>
            <a:ext cx="9144000" cy="609600"/>
          </a:xfrm>
        </p:spPr>
        <p:txBody>
          <a:bodyPr/>
          <a:lstStyle/>
          <a:p>
            <a:pPr algn="ctr">
              <a:defRPr/>
            </a:pPr>
            <a:r>
              <a:rPr lang="en-US" dirty="0">
                <a:solidFill>
                  <a:schemeClr val="bg2">
                    <a:lumMod val="10000"/>
                  </a:schemeClr>
                </a:solidFill>
              </a:rPr>
              <a:t>Standard 9: Making Connections (Students will deepen their understanding of a literary work by relating to its historical background.)</a:t>
            </a:r>
          </a:p>
          <a:p>
            <a:pPr algn="ctr">
              <a:defRPr/>
            </a:pPr>
            <a:r>
              <a:rPr lang="en-US" dirty="0">
                <a:solidFill>
                  <a:schemeClr val="bg2">
                    <a:lumMod val="10000"/>
                  </a:schemeClr>
                </a:solidFill>
              </a:rPr>
              <a:t>  Core Value: Engagement of Students as Active Learners</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London</a:t>
            </a:r>
            <a:endParaRPr lang="en-US" dirty="0"/>
          </a:p>
        </p:txBody>
      </p:sp>
      <p:sp>
        <p:nvSpPr>
          <p:cNvPr id="14339" name="Content Placeholder 2"/>
          <p:cNvSpPr>
            <a:spLocks noGrp="1"/>
          </p:cNvSpPr>
          <p:nvPr>
            <p:ph idx="1"/>
          </p:nvPr>
        </p:nvSpPr>
        <p:spPr/>
        <p:txBody>
          <a:bodyPr>
            <a:normAutofit lnSpcReduction="10000"/>
          </a:bodyPr>
          <a:lstStyle/>
          <a:p>
            <a:pPr>
              <a:buFont typeface="Wingdings" pitchFamily="2" charset="2"/>
              <a:buChar char="§"/>
            </a:pPr>
            <a:r>
              <a:rPr lang="en-US" b="1" i="1" smtClean="0"/>
              <a:t>George III</a:t>
            </a:r>
            <a:r>
              <a:rPr lang="en-US" smtClean="0"/>
              <a:t> </a:t>
            </a:r>
            <a:r>
              <a:rPr lang="en-US" b="1" smtClean="0"/>
              <a:t>was born on 4 June 1738 in London.  He was the first monarch to be born in England and to use English as his first language.</a:t>
            </a:r>
            <a:endParaRPr lang="en-US" smtClean="0"/>
          </a:p>
          <a:p>
            <a:pPr>
              <a:buFont typeface="Wingdings" pitchFamily="2" charset="2"/>
              <a:buChar char="§"/>
            </a:pPr>
            <a:r>
              <a:rPr lang="en-US" b="1" smtClean="0"/>
              <a:t>George III is widely remembered for two things: losing the American colonies and going mad. </a:t>
            </a:r>
            <a:endParaRPr lang="en-US" smtClean="0"/>
          </a:p>
          <a:p>
            <a:pPr>
              <a:buFont typeface="Wingdings" pitchFamily="2" charset="2"/>
              <a:buChar char="§"/>
            </a:pPr>
            <a:r>
              <a:rPr lang="en-US" b="1" smtClean="0"/>
              <a:t>His wife was Charlotte Sophia .</a:t>
            </a:r>
          </a:p>
          <a:p>
            <a:pPr>
              <a:buFont typeface="Wingdings" pitchFamily="2" charset="2"/>
              <a:buChar char="§"/>
            </a:pPr>
            <a:r>
              <a:rPr lang="en-US" b="1" smtClean="0"/>
              <a:t>Both the King and Queen resided at Windsor Castle.</a:t>
            </a:r>
            <a:endParaRPr lang="en-US" smtClean="0"/>
          </a:p>
        </p:txBody>
      </p:sp>
      <p:sp>
        <p:nvSpPr>
          <p:cNvPr id="4" name="Footer Placeholder 3"/>
          <p:cNvSpPr>
            <a:spLocks noGrp="1"/>
          </p:cNvSpPr>
          <p:nvPr>
            <p:ph type="ftr" sz="quarter" idx="11"/>
          </p:nvPr>
        </p:nvSpPr>
        <p:spPr>
          <a:xfrm>
            <a:off x="0" y="5943600"/>
            <a:ext cx="9144000" cy="609600"/>
          </a:xfrm>
        </p:spPr>
        <p:txBody>
          <a:bodyPr/>
          <a:lstStyle/>
          <a:p>
            <a:pPr algn="ctr">
              <a:defRPr/>
            </a:pPr>
            <a:r>
              <a:rPr lang="en-US" dirty="0">
                <a:solidFill>
                  <a:schemeClr val="bg2">
                    <a:lumMod val="25000"/>
                  </a:schemeClr>
                </a:solidFill>
              </a:rPr>
              <a:t>Standard 9: Making Connections (Students will deepen their understanding of a literary work by relating to its historical background. )</a:t>
            </a:r>
          </a:p>
          <a:p>
            <a:pPr algn="ctr">
              <a:defRPr/>
            </a:pPr>
            <a:r>
              <a:rPr lang="en-US" dirty="0">
                <a:solidFill>
                  <a:schemeClr val="bg2">
                    <a:lumMod val="25000"/>
                  </a:schemeClr>
                </a:solidFill>
              </a:rPr>
              <a:t> Core Value: Engagement of Students as Active Learners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London</a:t>
            </a:r>
            <a:endParaRPr lang="en-US" dirty="0"/>
          </a:p>
        </p:txBody>
      </p:sp>
      <p:sp>
        <p:nvSpPr>
          <p:cNvPr id="3" name="Content Placeholder 2"/>
          <p:cNvSpPr>
            <a:spLocks noGrp="1"/>
          </p:cNvSpPr>
          <p:nvPr>
            <p:ph idx="1"/>
          </p:nvPr>
        </p:nvSpPr>
        <p:spPr/>
        <p:txBody>
          <a:bodyPr>
            <a:normAutofit fontScale="70000" lnSpcReduction="20000"/>
          </a:bodyPr>
          <a:lstStyle/>
          <a:p>
            <a:pPr fontAlgn="auto">
              <a:spcAft>
                <a:spcPts val="0"/>
              </a:spcAft>
              <a:buFont typeface="Wingdings 2"/>
              <a:buNone/>
              <a:defRPr/>
            </a:pPr>
            <a:r>
              <a:rPr lang="en-US" b="1" dirty="0" smtClean="0"/>
              <a:t>    This is far from the whole truth. George's direct responsibility for the loss of the colonies is not great. He opposed their bid for independence to the end, but he did not develop the policies.</a:t>
            </a:r>
          </a:p>
          <a:p>
            <a:pPr fontAlgn="auto">
              <a:spcAft>
                <a:spcPts val="0"/>
              </a:spcAft>
              <a:buFont typeface="Wingdings 2"/>
              <a:buNone/>
              <a:defRPr/>
            </a:pPr>
            <a:endParaRPr lang="en-US" b="1" dirty="0" smtClean="0"/>
          </a:p>
          <a:p>
            <a:pPr fontAlgn="auto">
              <a:spcAft>
                <a:spcPts val="0"/>
              </a:spcAft>
              <a:buFont typeface="Wingdings 2"/>
              <a:buNone/>
              <a:defRPr/>
            </a:pPr>
            <a:r>
              <a:rPr lang="en-US" b="1" dirty="0" smtClean="0"/>
              <a:t>    These policies were largely due to the financial burdens of administering the vast expansion of territory brought under the British Crown in America, the costs of a series of wars with France and Spain in North America, and the loans given to the East India Company. By the 1770s, and at a time when there was no income tax, the national debt required an annual revenue of £4 million to service it.</a:t>
            </a:r>
            <a:endParaRPr lang="en-US" dirty="0"/>
          </a:p>
        </p:txBody>
      </p:sp>
      <p:sp>
        <p:nvSpPr>
          <p:cNvPr id="4" name="Footer Placeholder 3"/>
          <p:cNvSpPr>
            <a:spLocks noGrp="1"/>
          </p:cNvSpPr>
          <p:nvPr>
            <p:ph type="ftr" sz="quarter" idx="11"/>
          </p:nvPr>
        </p:nvSpPr>
        <p:spPr>
          <a:xfrm>
            <a:off x="228600" y="6096000"/>
            <a:ext cx="8915400" cy="381000"/>
          </a:xfrm>
        </p:spPr>
        <p:txBody>
          <a:bodyPr/>
          <a:lstStyle/>
          <a:p>
            <a:pPr algn="ctr">
              <a:defRPr/>
            </a:pPr>
            <a:r>
              <a:rPr lang="en-US" dirty="0">
                <a:solidFill>
                  <a:schemeClr val="bg2">
                    <a:lumMod val="10000"/>
                  </a:schemeClr>
                </a:solidFill>
              </a:rPr>
              <a:t>Standard 9: Making Connections (Students will deepen their understanding of a literary work by relating to its historical background.)  Core Value: Engagement of Students as Active Learners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London</a:t>
            </a:r>
            <a:endParaRPr lang="en-US" dirty="0"/>
          </a:p>
        </p:txBody>
      </p:sp>
      <p:sp>
        <p:nvSpPr>
          <p:cNvPr id="3" name="Content Placeholder 2"/>
          <p:cNvSpPr>
            <a:spLocks noGrp="1"/>
          </p:cNvSpPr>
          <p:nvPr>
            <p:ph idx="1"/>
          </p:nvPr>
        </p:nvSpPr>
        <p:spPr/>
        <p:txBody>
          <a:bodyPr>
            <a:normAutofit fontScale="62500" lnSpcReduction="20000"/>
          </a:bodyPr>
          <a:lstStyle/>
          <a:p>
            <a:pPr fontAlgn="auto">
              <a:spcAft>
                <a:spcPts val="0"/>
              </a:spcAft>
              <a:buFont typeface="Wingdings 2"/>
              <a:buNone/>
              <a:defRPr/>
            </a:pPr>
            <a:r>
              <a:rPr lang="en-US" dirty="0" smtClean="0"/>
              <a:t>     London experienced an increased demand for medical specimens. In desperation, anatomists turned to grave robbery as a means of acquiring bodies for dissection. Initially, these thefts were conducted by anatomists </a:t>
            </a:r>
            <a:r>
              <a:rPr lang="en-US" dirty="0" err="1" smtClean="0"/>
              <a:t>andt</a:t>
            </a:r>
            <a:r>
              <a:rPr lang="en-US" dirty="0" smtClean="0"/>
              <a:t> heir students, but by the mid-18th century, there arose a class of thieves who made their living from this gruesome practice. These so-called </a:t>
            </a:r>
            <a:r>
              <a:rPr lang="en-US" dirty="0" err="1" smtClean="0"/>
              <a:t>resurrectionists</a:t>
            </a:r>
            <a:r>
              <a:rPr lang="en-US" dirty="0" smtClean="0"/>
              <a:t> or resurrection men entered graveyards on the night following a funeral. Working silently, with as little light as possible, they unburied the upper part of the coffin in the new grave. After breaking through the lid, they slipped a noose around the corpse's neck and dragged the body.  At the anatomy school, they received money for the body, generally with no questions asked.</a:t>
            </a:r>
          </a:p>
          <a:p>
            <a:pPr fontAlgn="auto">
              <a:spcAft>
                <a:spcPts val="0"/>
              </a:spcAft>
              <a:buFont typeface="Wingdings 2"/>
              <a:buNone/>
              <a:defRPr/>
            </a:pPr>
            <a:endParaRPr lang="en-US" dirty="0" smtClean="0"/>
          </a:p>
          <a:p>
            <a:pPr fontAlgn="auto">
              <a:spcAft>
                <a:spcPts val="0"/>
              </a:spcAft>
              <a:buFont typeface="Wingdings 2"/>
              <a:buNone/>
              <a:defRPr/>
            </a:pPr>
            <a:r>
              <a:rPr lang="en-US" dirty="0" smtClean="0"/>
              <a:t>      Thousands of graves were robbed in the late 18th century and early 19th century, primarily in and around Dublin, Edinburgh, Glasgow, and London.</a:t>
            </a:r>
          </a:p>
        </p:txBody>
      </p:sp>
      <p:sp>
        <p:nvSpPr>
          <p:cNvPr id="4" name="Footer Placeholder 3"/>
          <p:cNvSpPr>
            <a:spLocks noGrp="1"/>
          </p:cNvSpPr>
          <p:nvPr>
            <p:ph type="ftr" sz="quarter" idx="11"/>
          </p:nvPr>
        </p:nvSpPr>
        <p:spPr>
          <a:xfrm>
            <a:off x="0" y="6248400"/>
            <a:ext cx="8763000" cy="228600"/>
          </a:xfrm>
        </p:spPr>
        <p:txBody>
          <a:bodyPr/>
          <a:lstStyle/>
          <a:p>
            <a:pPr algn="ctr">
              <a:defRPr/>
            </a:pPr>
            <a:r>
              <a:rPr lang="en-US" dirty="0">
                <a:solidFill>
                  <a:schemeClr val="bg2">
                    <a:lumMod val="10000"/>
                  </a:schemeClr>
                </a:solidFill>
              </a:rPr>
              <a:t>Standard 9: Making Connections (Students will deepen their understanding of a literary work by relating to its historical background.)  Core Value: Engagement of Students as Active Learners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France</a:t>
            </a:r>
            <a:endParaRPr lang="en-US" dirty="0"/>
          </a:p>
        </p:txBody>
      </p:sp>
      <p:sp>
        <p:nvSpPr>
          <p:cNvPr id="3" name="Content Placeholder 2"/>
          <p:cNvSpPr>
            <a:spLocks noGrp="1"/>
          </p:cNvSpPr>
          <p:nvPr>
            <p:ph idx="1"/>
          </p:nvPr>
        </p:nvSpPr>
        <p:spPr/>
        <p:txBody>
          <a:bodyPr>
            <a:normAutofit fontScale="62500" lnSpcReduction="20000"/>
          </a:bodyPr>
          <a:lstStyle/>
          <a:p>
            <a:pPr fontAlgn="auto">
              <a:spcAft>
                <a:spcPts val="0"/>
              </a:spcAft>
              <a:buFont typeface="Wingdings 2"/>
              <a:buNone/>
              <a:defRPr/>
            </a:pPr>
            <a:r>
              <a:rPr lang="en-US" dirty="0" smtClean="0"/>
              <a:t>     France was governed by a king who ruled thanks </a:t>
            </a:r>
          </a:p>
          <a:p>
            <a:pPr fontAlgn="auto">
              <a:spcAft>
                <a:spcPts val="0"/>
              </a:spcAft>
              <a:buFont typeface="Wingdings 2"/>
              <a:buNone/>
              <a:defRPr/>
            </a:pPr>
            <a:r>
              <a:rPr lang="en-US" dirty="0" smtClean="0"/>
              <a:t>     to the grace of God; in 1789 this was </a:t>
            </a:r>
            <a:r>
              <a:rPr lang="en-US" b="1" dirty="0" smtClean="0"/>
              <a:t>Louis XVI</a:t>
            </a:r>
            <a:r>
              <a:rPr lang="en-US" dirty="0" smtClean="0"/>
              <a:t>, </a:t>
            </a:r>
          </a:p>
          <a:p>
            <a:pPr fontAlgn="auto">
              <a:spcAft>
                <a:spcPts val="0"/>
              </a:spcAft>
              <a:buFont typeface="Wingdings 2"/>
              <a:buNone/>
              <a:defRPr/>
            </a:pPr>
            <a:r>
              <a:rPr lang="en-US" dirty="0" smtClean="0"/>
              <a:t>     crowned on June 11th 1775.  </a:t>
            </a:r>
          </a:p>
          <a:p>
            <a:pPr fontAlgn="auto">
              <a:spcAft>
                <a:spcPts val="0"/>
              </a:spcAft>
              <a:buFont typeface="Wingdings 2"/>
              <a:buNone/>
              <a:defRPr/>
            </a:pPr>
            <a:r>
              <a:rPr lang="en-US" dirty="0" smtClean="0"/>
              <a:t>     </a:t>
            </a:r>
            <a:r>
              <a:rPr lang="en-US" b="1" dirty="0" smtClean="0"/>
              <a:t>Marie Antoinette </a:t>
            </a:r>
            <a:r>
              <a:rPr lang="en-US" dirty="0" smtClean="0"/>
              <a:t>was the queen of France.</a:t>
            </a:r>
          </a:p>
          <a:p>
            <a:pPr fontAlgn="auto">
              <a:spcAft>
                <a:spcPts val="0"/>
              </a:spcAft>
              <a:buFont typeface="Wingdings 2"/>
              <a:buNone/>
              <a:defRPr/>
            </a:pPr>
            <a:endParaRPr lang="en-US" dirty="0" smtClean="0"/>
          </a:p>
          <a:p>
            <a:pPr fontAlgn="auto">
              <a:spcAft>
                <a:spcPts val="0"/>
              </a:spcAft>
              <a:buFont typeface="Wingdings 2"/>
              <a:buNone/>
              <a:defRPr/>
            </a:pPr>
            <a:r>
              <a:rPr lang="en-US" dirty="0" smtClean="0"/>
              <a:t>     Ten thousand people worked in his main palace at </a:t>
            </a:r>
            <a:r>
              <a:rPr lang="en-US" b="1" dirty="0" smtClean="0"/>
              <a:t>Versailles</a:t>
            </a:r>
            <a:r>
              <a:rPr lang="en-US" dirty="0" smtClean="0"/>
              <a:t>, and 5% of his income was spent supporting it.  </a:t>
            </a:r>
            <a:r>
              <a:rPr lang="en-US" b="1" dirty="0" smtClean="0"/>
              <a:t>( The remainder was supported by taxes paid by the third estate citizens.)</a:t>
            </a:r>
          </a:p>
          <a:p>
            <a:pPr fontAlgn="auto">
              <a:spcAft>
                <a:spcPts val="0"/>
              </a:spcAft>
              <a:buFont typeface="Wingdings 2"/>
              <a:buNone/>
              <a:defRPr/>
            </a:pPr>
            <a:endParaRPr lang="en-US" dirty="0" smtClean="0"/>
          </a:p>
          <a:p>
            <a:pPr fontAlgn="auto">
              <a:spcAft>
                <a:spcPts val="0"/>
              </a:spcAft>
              <a:buFont typeface="Wingdings 2"/>
              <a:buNone/>
              <a:defRPr/>
            </a:pPr>
            <a:r>
              <a:rPr lang="en-US" dirty="0" smtClean="0"/>
              <a:t>     The rest of French society considered itself divided into three groups: the estates. </a:t>
            </a:r>
          </a:p>
          <a:p>
            <a:pPr fontAlgn="auto">
              <a:spcAft>
                <a:spcPts val="0"/>
              </a:spcAft>
              <a:buFont typeface="Wingdings" pitchFamily="2" charset="2"/>
              <a:buChar char="§"/>
              <a:defRPr/>
            </a:pPr>
            <a:r>
              <a:rPr lang="en-US" dirty="0" smtClean="0"/>
              <a:t>The First Estate were the clergy.</a:t>
            </a:r>
          </a:p>
          <a:p>
            <a:pPr fontAlgn="auto">
              <a:spcAft>
                <a:spcPts val="0"/>
              </a:spcAft>
              <a:buFont typeface="Wingdings" pitchFamily="2" charset="2"/>
              <a:buChar char="§"/>
              <a:defRPr/>
            </a:pPr>
            <a:r>
              <a:rPr lang="en-US" dirty="0" smtClean="0"/>
              <a:t>The Second Estate were the nobility.</a:t>
            </a:r>
          </a:p>
          <a:p>
            <a:pPr fontAlgn="auto">
              <a:spcAft>
                <a:spcPts val="0"/>
              </a:spcAft>
              <a:buFont typeface="Wingdings" pitchFamily="2" charset="2"/>
              <a:buChar char="§"/>
              <a:defRPr/>
            </a:pPr>
            <a:r>
              <a:rPr lang="en-US" dirty="0" smtClean="0"/>
              <a:t>The remainder of France, over 99%, formed the Third Estate. The majority were peasants who lived in near poverty.</a:t>
            </a:r>
          </a:p>
          <a:p>
            <a:pPr fontAlgn="auto">
              <a:spcAft>
                <a:spcPts val="0"/>
              </a:spcAft>
              <a:buFont typeface="Wingdings 2"/>
              <a:buNone/>
              <a:defRPr/>
            </a:pPr>
            <a:endParaRPr lang="en-US" dirty="0"/>
          </a:p>
        </p:txBody>
      </p:sp>
      <p:sp>
        <p:nvSpPr>
          <p:cNvPr id="4" name="Footer Placeholder 3"/>
          <p:cNvSpPr>
            <a:spLocks noGrp="1"/>
          </p:cNvSpPr>
          <p:nvPr>
            <p:ph type="ftr" sz="quarter" idx="11"/>
          </p:nvPr>
        </p:nvSpPr>
        <p:spPr>
          <a:xfrm>
            <a:off x="0" y="6172200"/>
            <a:ext cx="8991600" cy="457200"/>
          </a:xfrm>
        </p:spPr>
        <p:txBody>
          <a:bodyPr/>
          <a:lstStyle/>
          <a:p>
            <a:pPr algn="ctr">
              <a:defRPr/>
            </a:pPr>
            <a:r>
              <a:rPr lang="en-US" dirty="0">
                <a:solidFill>
                  <a:schemeClr val="bg2">
                    <a:lumMod val="10000"/>
                  </a:schemeClr>
                </a:solidFill>
              </a:rPr>
              <a:t>Standard 9: Making Connections (Students will deepen their understanding of a literary work by relating to its historical background.) Core Value: Engagement of Students as Active Learners</a:t>
            </a:r>
          </a:p>
        </p:txBody>
      </p:sp>
      <p:pic>
        <p:nvPicPr>
          <p:cNvPr id="17413" name="Picture 2"/>
          <p:cNvPicPr>
            <a:picLocks noChangeAspect="1" noChangeArrowheads="1"/>
          </p:cNvPicPr>
          <p:nvPr/>
        </p:nvPicPr>
        <p:blipFill>
          <a:blip r:embed="rId2" cstate="print"/>
          <a:srcRect/>
          <a:stretch>
            <a:fillRect/>
          </a:stretch>
        </p:blipFill>
        <p:spPr bwMode="auto">
          <a:xfrm>
            <a:off x="6019800" y="228600"/>
            <a:ext cx="2895600" cy="28194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France</a:t>
            </a:r>
            <a:endParaRPr lang="en-US" dirty="0"/>
          </a:p>
        </p:txBody>
      </p:sp>
      <p:sp>
        <p:nvSpPr>
          <p:cNvPr id="3" name="Content Placeholder 2"/>
          <p:cNvSpPr>
            <a:spLocks noGrp="1"/>
          </p:cNvSpPr>
          <p:nvPr>
            <p:ph idx="1"/>
          </p:nvPr>
        </p:nvSpPr>
        <p:spPr>
          <a:xfrm>
            <a:off x="304800" y="1066800"/>
            <a:ext cx="8686800" cy="5013325"/>
          </a:xfrm>
        </p:spPr>
        <p:txBody>
          <a:bodyPr>
            <a:normAutofit fontScale="70000" lnSpcReduction="20000"/>
          </a:bodyPr>
          <a:lstStyle/>
          <a:p>
            <a:pPr fontAlgn="auto">
              <a:spcAft>
                <a:spcPts val="0"/>
              </a:spcAft>
              <a:buFont typeface="Courier New" pitchFamily="49" charset="0"/>
              <a:buChar char="o"/>
              <a:defRPr/>
            </a:pPr>
            <a:r>
              <a:rPr lang="en-US" b="1" dirty="0" smtClean="0">
                <a:solidFill>
                  <a:schemeClr val="bg2">
                    <a:lumMod val="25000"/>
                  </a:schemeClr>
                </a:solidFill>
              </a:rPr>
              <a:t>The causes of the French Revolution</a:t>
            </a:r>
            <a:r>
              <a:rPr lang="en-US" dirty="0" smtClean="0">
                <a:solidFill>
                  <a:schemeClr val="bg2">
                    <a:lumMod val="25000"/>
                  </a:schemeClr>
                </a:solidFill>
              </a:rPr>
              <a:t>, which began in 1789, are still debated by historians. Louis XIV had consolidated </a:t>
            </a:r>
            <a:r>
              <a:rPr lang="en-US" b="1" dirty="0" smtClean="0">
                <a:solidFill>
                  <a:schemeClr val="bg2">
                    <a:lumMod val="25000"/>
                  </a:schemeClr>
                </a:solidFill>
              </a:rPr>
              <a:t>absolute rule for the French monarchy, and France was governed by the nobility (</a:t>
            </a:r>
            <a:r>
              <a:rPr lang="en-US" b="1" dirty="0" err="1" smtClean="0">
                <a:solidFill>
                  <a:schemeClr val="bg2">
                    <a:lumMod val="25000"/>
                  </a:schemeClr>
                </a:solidFill>
              </a:rPr>
              <a:t>Monsiegneur's</a:t>
            </a:r>
            <a:r>
              <a:rPr lang="en-US" b="1" dirty="0" smtClean="0">
                <a:solidFill>
                  <a:schemeClr val="bg2">
                    <a:lumMod val="25000"/>
                  </a:schemeClr>
                </a:solidFill>
              </a:rPr>
              <a:t> class) and the clergy. </a:t>
            </a:r>
            <a:r>
              <a:rPr lang="en-US" dirty="0" smtClean="0">
                <a:solidFill>
                  <a:schemeClr val="bg2">
                    <a:lumMod val="25000"/>
                  </a:schemeClr>
                </a:solidFill>
              </a:rPr>
              <a:t>The country ran into </a:t>
            </a:r>
            <a:r>
              <a:rPr lang="en-US" b="1" dirty="0" smtClean="0">
                <a:solidFill>
                  <a:schemeClr val="bg2">
                    <a:lumMod val="25000"/>
                  </a:schemeClr>
                </a:solidFill>
              </a:rPr>
              <a:t>huge debt </a:t>
            </a:r>
            <a:r>
              <a:rPr lang="en-US" dirty="0" smtClean="0">
                <a:solidFill>
                  <a:schemeClr val="bg2">
                    <a:lumMod val="25000"/>
                  </a:schemeClr>
                </a:solidFill>
              </a:rPr>
              <a:t>due to an archaic system of taxation and the government's financial support of the American Revolution and the Seven Years War. </a:t>
            </a:r>
          </a:p>
          <a:p>
            <a:pPr fontAlgn="auto">
              <a:spcAft>
                <a:spcPts val="0"/>
              </a:spcAft>
              <a:buFont typeface="Courier New" pitchFamily="49" charset="0"/>
              <a:buChar char="o"/>
              <a:defRPr/>
            </a:pPr>
            <a:endParaRPr lang="en-US" dirty="0" smtClean="0">
              <a:solidFill>
                <a:schemeClr val="bg2">
                  <a:lumMod val="25000"/>
                </a:schemeClr>
              </a:solidFill>
            </a:endParaRPr>
          </a:p>
          <a:p>
            <a:pPr fontAlgn="auto">
              <a:spcAft>
                <a:spcPts val="0"/>
              </a:spcAft>
              <a:buFont typeface="Courier New" pitchFamily="49" charset="0"/>
              <a:buChar char="o"/>
              <a:defRPr/>
            </a:pPr>
            <a:r>
              <a:rPr lang="en-US" dirty="0" smtClean="0">
                <a:solidFill>
                  <a:schemeClr val="bg2">
                    <a:lumMod val="25000"/>
                  </a:schemeClr>
                </a:solidFill>
              </a:rPr>
              <a:t>The Third Estate (commons) proclaimed themselves the National Assembly and took an </a:t>
            </a:r>
            <a:r>
              <a:rPr lang="en-US" b="1" dirty="0" smtClean="0">
                <a:solidFill>
                  <a:schemeClr val="bg2">
                    <a:lumMod val="25000"/>
                  </a:schemeClr>
                </a:solidFill>
              </a:rPr>
              <a:t>oath in a tennis court </a:t>
            </a:r>
            <a:r>
              <a:rPr lang="en-US" dirty="0" smtClean="0">
                <a:solidFill>
                  <a:schemeClr val="bg2">
                    <a:lumMod val="25000"/>
                  </a:schemeClr>
                </a:solidFill>
              </a:rPr>
              <a:t>that they would not disband until they had drawn up a constitution. </a:t>
            </a:r>
          </a:p>
          <a:p>
            <a:pPr fontAlgn="auto">
              <a:spcAft>
                <a:spcPts val="0"/>
              </a:spcAft>
              <a:buFont typeface="Courier New" pitchFamily="49" charset="0"/>
              <a:buChar char="o"/>
              <a:defRPr/>
            </a:pPr>
            <a:endParaRPr lang="en-US" dirty="0" smtClean="0">
              <a:solidFill>
                <a:schemeClr val="bg2">
                  <a:lumMod val="25000"/>
                </a:schemeClr>
              </a:solidFill>
            </a:endParaRPr>
          </a:p>
          <a:p>
            <a:pPr fontAlgn="auto">
              <a:spcAft>
                <a:spcPts val="0"/>
              </a:spcAft>
              <a:buFont typeface="Courier New" pitchFamily="49" charset="0"/>
              <a:buChar char="o"/>
              <a:defRPr/>
            </a:pPr>
            <a:r>
              <a:rPr lang="en-US" dirty="0" smtClean="0">
                <a:solidFill>
                  <a:schemeClr val="bg2">
                    <a:lumMod val="25000"/>
                  </a:schemeClr>
                </a:solidFill>
              </a:rPr>
              <a:t>On July 14, Parisians attacked the Bastille, a symbol of the other two estates (nobility and clergy). The people were mobilized by hunger and fear of retaliation by the nobles and moved to burn down chateaux belonging to noblemen (like Dickens's fictional </a:t>
            </a:r>
            <a:r>
              <a:rPr lang="en-US" dirty="0" err="1" smtClean="0">
                <a:solidFill>
                  <a:schemeClr val="bg2">
                    <a:lumMod val="25000"/>
                  </a:schemeClr>
                </a:solidFill>
              </a:rPr>
              <a:t>Monsiegneur's</a:t>
            </a:r>
            <a:r>
              <a:rPr lang="en-US" dirty="0" smtClean="0">
                <a:solidFill>
                  <a:schemeClr val="bg2">
                    <a:lumMod val="25000"/>
                  </a:schemeClr>
                </a:solidFill>
              </a:rPr>
              <a:t>) in what was known as the </a:t>
            </a:r>
            <a:r>
              <a:rPr lang="en-US" i="1" dirty="0" err="1" smtClean="0">
                <a:solidFill>
                  <a:schemeClr val="bg2">
                    <a:lumMod val="25000"/>
                  </a:schemeClr>
                </a:solidFill>
              </a:rPr>
              <a:t>grande</a:t>
            </a:r>
            <a:r>
              <a:rPr lang="en-US" i="1" dirty="0" smtClean="0">
                <a:solidFill>
                  <a:schemeClr val="bg2">
                    <a:lumMod val="25000"/>
                  </a:schemeClr>
                </a:solidFill>
              </a:rPr>
              <a:t> </a:t>
            </a:r>
            <a:r>
              <a:rPr lang="en-US" i="1" dirty="0" err="1" smtClean="0">
                <a:solidFill>
                  <a:schemeClr val="bg2">
                    <a:lumMod val="25000"/>
                  </a:schemeClr>
                </a:solidFill>
              </a:rPr>
              <a:t>peur</a:t>
            </a:r>
            <a:r>
              <a:rPr lang="en-US" dirty="0" smtClean="0">
                <a:solidFill>
                  <a:schemeClr val="bg2">
                    <a:lumMod val="25000"/>
                  </a:schemeClr>
                </a:solidFill>
              </a:rPr>
              <a:t> ("great fear"). Riots and looting were rampant. </a:t>
            </a:r>
          </a:p>
          <a:p>
            <a:pPr fontAlgn="auto">
              <a:spcAft>
                <a:spcPts val="0"/>
              </a:spcAft>
              <a:buFont typeface="Courier New" pitchFamily="49" charset="0"/>
              <a:buChar char="o"/>
              <a:defRPr/>
            </a:pPr>
            <a:endParaRPr lang="en-US" dirty="0" smtClean="0">
              <a:solidFill>
                <a:schemeClr val="bg2">
                  <a:lumMod val="25000"/>
                </a:schemeClr>
              </a:solidFill>
            </a:endParaRPr>
          </a:p>
        </p:txBody>
      </p:sp>
      <p:sp>
        <p:nvSpPr>
          <p:cNvPr id="4" name="Footer Placeholder 3"/>
          <p:cNvSpPr>
            <a:spLocks noGrp="1"/>
          </p:cNvSpPr>
          <p:nvPr>
            <p:ph type="ftr" sz="quarter" idx="11"/>
          </p:nvPr>
        </p:nvSpPr>
        <p:spPr>
          <a:xfrm>
            <a:off x="0" y="6096000"/>
            <a:ext cx="9144000" cy="762000"/>
          </a:xfrm>
        </p:spPr>
        <p:txBody>
          <a:bodyPr/>
          <a:lstStyle/>
          <a:p>
            <a:pPr algn="ctr">
              <a:defRPr/>
            </a:pPr>
            <a:r>
              <a:rPr lang="en-US" dirty="0">
                <a:solidFill>
                  <a:schemeClr val="bg2">
                    <a:lumMod val="25000"/>
                  </a:schemeClr>
                </a:solidFill>
              </a:rPr>
              <a:t>Standard 9: Making Connections (Students will deepen their understanding of a literary work by relating to its historical background.)</a:t>
            </a:r>
          </a:p>
          <a:p>
            <a:pPr algn="ctr">
              <a:defRPr/>
            </a:pPr>
            <a:r>
              <a:rPr lang="en-US" dirty="0">
                <a:solidFill>
                  <a:schemeClr val="bg2">
                    <a:lumMod val="25000"/>
                  </a:schemeClr>
                </a:solidFill>
              </a:rPr>
              <a:t>  Core Value: Engagement of Students as Active Learners</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117</TotalTime>
  <Words>1396</Words>
  <Application>Microsoft Macintosh PowerPoint</Application>
  <PresentationFormat>On-screen Show (4:3)</PresentationFormat>
  <Paragraphs>100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Introduction to A Tale of Two Cities</vt:lpstr>
      <vt:lpstr>lONDON</vt:lpstr>
      <vt:lpstr>London</vt:lpstr>
      <vt:lpstr>London</vt:lpstr>
      <vt:lpstr>London</vt:lpstr>
      <vt:lpstr>London</vt:lpstr>
      <vt:lpstr>London</vt:lpstr>
      <vt:lpstr>France</vt:lpstr>
      <vt:lpstr>France</vt:lpstr>
      <vt:lpstr>France</vt:lpstr>
      <vt:lpstr>France</vt:lpstr>
      <vt:lpstr>France</vt:lpstr>
      <vt:lpstr>France</vt:lpstr>
      <vt:lpstr>France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 Tale of Two Cities</dc:title>
  <dc:creator>Sony User</dc:creator>
  <cp:lastModifiedBy>Doug Floyd</cp:lastModifiedBy>
  <cp:revision>2</cp:revision>
  <dcterms:created xsi:type="dcterms:W3CDTF">2011-01-04T02:50:49Z</dcterms:created>
  <dcterms:modified xsi:type="dcterms:W3CDTF">2016-03-31T18:49:47Z</dcterms:modified>
</cp:coreProperties>
</file>